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6"/>
  </p:notesMasterIdLst>
  <p:sldIdLst>
    <p:sldId id="256" r:id="rId2"/>
    <p:sldId id="257" r:id="rId3"/>
    <p:sldId id="270" r:id="rId4"/>
    <p:sldId id="289" r:id="rId5"/>
    <p:sldId id="258" r:id="rId6"/>
    <p:sldId id="286" r:id="rId7"/>
    <p:sldId id="259" r:id="rId8"/>
    <p:sldId id="301" r:id="rId9"/>
    <p:sldId id="260" r:id="rId10"/>
    <p:sldId id="275" r:id="rId11"/>
    <p:sldId id="290" r:id="rId12"/>
    <p:sldId id="309" r:id="rId13"/>
    <p:sldId id="292" r:id="rId14"/>
    <p:sldId id="305" r:id="rId15"/>
    <p:sldId id="306" r:id="rId16"/>
    <p:sldId id="307" r:id="rId17"/>
    <p:sldId id="308" r:id="rId18"/>
    <p:sldId id="263" r:id="rId19"/>
    <p:sldId id="278" r:id="rId20"/>
    <p:sldId id="279" r:id="rId21"/>
    <p:sldId id="284" r:id="rId22"/>
    <p:sldId id="283" r:id="rId23"/>
    <p:sldId id="288" r:id="rId24"/>
    <p:sldId id="296" r:id="rId25"/>
    <p:sldId id="302" r:id="rId26"/>
    <p:sldId id="303" r:id="rId27"/>
    <p:sldId id="264" r:id="rId28"/>
    <p:sldId id="273" r:id="rId29"/>
    <p:sldId id="297" r:id="rId30"/>
    <p:sldId id="298" r:id="rId31"/>
    <p:sldId id="299" r:id="rId32"/>
    <p:sldId id="300" r:id="rId33"/>
    <p:sldId id="304" r:id="rId34"/>
    <p:sldId id="265" r:id="rId3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76" autoAdjust="0"/>
  </p:normalViewPr>
  <p:slideViewPr>
    <p:cSldViewPr>
      <p:cViewPr>
        <p:scale>
          <a:sx n="90" d="100"/>
          <a:sy n="90" d="100"/>
        </p:scale>
        <p:origin x="-140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92325-2593-44F6-A34F-51FFBE1DFA47}" type="datetimeFigureOut">
              <a:rPr lang="ru-RU" smtClean="0"/>
              <a:t>30.05.2016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30AD9-1FA0-4FE3-B4FB-763203A14B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84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0484-B837-4C12-9060-5AC00F07BD07}" type="datetime1">
              <a:rPr lang="ru-RU" smtClean="0"/>
              <a:t>30.05.2016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9F1E-5B78-450A-A86E-EDF503A0F350}" type="datetime1">
              <a:rPr lang="ru-RU" smtClean="0"/>
              <a:t>30.05.2016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FAA0-32A4-4216-993B-F070392E4B04}" type="datetime1">
              <a:rPr lang="ru-RU" smtClean="0"/>
              <a:t>30.05.2016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FB76-7A70-4B47-A945-CA6142BC298D}" type="datetime1">
              <a:rPr lang="ru-RU" smtClean="0"/>
              <a:t>30.05.2016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9404-B214-4A44-BEC1-13E1339867C6}" type="datetime1">
              <a:rPr lang="ru-RU" smtClean="0"/>
              <a:t>30.05.2016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FAC33-6292-47DE-8BF8-D9D4A8D6CD15}" type="datetime1">
              <a:rPr lang="ru-RU" smtClean="0"/>
              <a:t>30.05.2016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07889-2F6E-471A-A559-3F57A8FD85C3}" type="datetime1">
              <a:rPr lang="ru-RU" smtClean="0"/>
              <a:t>30.05.2016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60D6B-C300-40CB-891E-DA29B2849B51}" type="datetime1">
              <a:rPr lang="ru-RU" smtClean="0"/>
              <a:t>30.05.2016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C6E4-C77F-48BE-B64F-445ADD33A510}" type="datetime1">
              <a:rPr lang="ru-RU" smtClean="0"/>
              <a:t>30.05.2016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6CC8-E159-494B-94CA-C088FFAF3FEB}" type="datetime1">
              <a:rPr lang="ru-RU" smtClean="0"/>
              <a:t>30.05.2016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17760-7679-4F27-BECB-6B0F0B58A108}" type="datetime1">
              <a:rPr lang="ru-RU" smtClean="0"/>
              <a:t>30.05.2016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2B47923-5D93-4E99-87C7-9106D0C669C0}" type="datetime1">
              <a:rPr lang="ru-RU" smtClean="0"/>
              <a:t>30.05.2016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66304CE-B82B-4AA5-8269-C2AA7260616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0"/>
            <a:ext cx="7772400" cy="2852936"/>
          </a:xfrm>
        </p:spPr>
        <p:txBody>
          <a:bodyPr/>
          <a:lstStyle/>
          <a:p>
            <a:r>
              <a:rPr lang="ru-RU" sz="5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5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5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5400" dirty="0">
                <a:latin typeface="Times New Roman" pitchFamily="18" charset="0"/>
                <a:cs typeface="Times New Roman" pitchFamily="18" charset="0"/>
              </a:rPr>
            </a:br>
            <a:r>
              <a:rPr lang="ru-RU" sz="5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5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Спецсеминар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магистров 1 года обучения</a:t>
            </a:r>
            <a:r>
              <a:rPr lang="ru-RU" sz="5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5400" dirty="0">
                <a:latin typeface="Times New Roman" pitchFamily="18" charset="0"/>
                <a:cs typeface="Times New Roman" pitchFamily="18" charset="0"/>
              </a:rPr>
            </a:br>
            <a:r>
              <a:rPr lang="ru-RU" sz="5400" dirty="0" smtClean="0">
                <a:latin typeface="Times New Roman" pitchFamily="18" charset="0"/>
                <a:cs typeface="Times New Roman" pitchFamily="18" charset="0"/>
              </a:rPr>
              <a:t>Генерация регулярных сеток для плоских </a:t>
            </a:r>
            <a:br>
              <a:rPr lang="ru-RU" sz="5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5400" dirty="0" smtClean="0">
                <a:latin typeface="Times New Roman" pitchFamily="18" charset="0"/>
                <a:cs typeface="Times New Roman" pitchFamily="18" charset="0"/>
              </a:rPr>
              <a:t>-угольников</a:t>
            </a:r>
            <a:endParaRPr lang="ru-RU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55576" y="2996952"/>
            <a:ext cx="7848872" cy="3168352"/>
          </a:xfrm>
        </p:spPr>
        <p:txBody>
          <a:bodyPr/>
          <a:lstStyle/>
          <a:p>
            <a:endParaRPr lang="ru-RU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266432"/>
              </p:ext>
            </p:extLst>
          </p:nvPr>
        </p:nvGraphicFramePr>
        <p:xfrm>
          <a:off x="1043608" y="3573016"/>
          <a:ext cx="7272808" cy="259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404"/>
                <a:gridCol w="3636404"/>
              </a:tblGrid>
              <a:tr h="2592288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Выполнили</a:t>
                      </a:r>
                      <a:r>
                        <a:rPr lang="ru-RU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студенты М0817: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Выпол0817:</a:t>
                      </a:r>
                    </a:p>
                    <a:p>
                      <a:pPr algn="r"/>
                      <a:endParaRPr lang="ru-RU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ru-RU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Горшкова Д., Дронин В., </a:t>
                      </a:r>
                    </a:p>
                    <a:p>
                      <a:pPr algn="l"/>
                      <a:r>
                        <a:rPr lang="ru-RU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Киракосян</a:t>
                      </a:r>
                      <a:r>
                        <a:rPr lang="ru-RU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А.. Климов А., </a:t>
                      </a:r>
                    </a:p>
                    <a:p>
                      <a:pPr algn="l"/>
                      <a:r>
                        <a:rPr lang="ru-RU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Кротова Е., Федотов А.</a:t>
                      </a:r>
                    </a:p>
                    <a:p>
                      <a:pPr algn="l"/>
                      <a:endParaRPr lang="ru-RU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Руководитель: </a:t>
                      </a:r>
                    </a:p>
                    <a:p>
                      <a:pPr algn="l"/>
                      <a:endParaRPr lang="ru-RU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endParaRPr lang="ru-RU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ru-RU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к.т.н., доц. каф. ИАНИ</a:t>
                      </a:r>
                    </a:p>
                    <a:p>
                      <a:pPr algn="l"/>
                      <a:r>
                        <a:rPr lang="ru-RU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Старостин Николай Владимирович </a:t>
                      </a:r>
                    </a:p>
                    <a:p>
                      <a:pPr algn="l"/>
                      <a:endParaRPr lang="ru-RU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35612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Рассмотрим простой случай генерации регулярной сетки для многоугольника </a:t>
            </a:r>
            <a:endParaRPr lang="en-US" sz="4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sz="4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en-US" sz="4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 = 4</a:t>
            </a:r>
            <a:r>
              <a:rPr lang="ru-RU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10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26831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80528" y="116632"/>
            <a:ext cx="9217024" cy="1296144"/>
          </a:xfrm>
        </p:spPr>
        <p:txBody>
          <a:bodyPr/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Алгоритмы. Построение сетки для четырёхугольника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Алгоритм построения сетки для 4-угольника состоит в том, что противоположные стороны делятся на одинаковое количество отрезков.</a:t>
            </a:r>
          </a:p>
          <a:p>
            <a:pPr marL="0" indent="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5" t="3596" r="15593" b="20774"/>
          <a:stretch/>
        </p:blipFill>
        <p:spPr>
          <a:xfrm>
            <a:off x="2627784" y="2740698"/>
            <a:ext cx="5007428" cy="369025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11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2583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1091207"/>
          </a:xfrm>
        </p:spPr>
        <p:txBody>
          <a:bodyPr/>
          <a:lstStyle/>
          <a:p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Алгоритмы. Построение сетки для четырёхугольника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71600" y="1772816"/>
                <a:ext cx="6400800" cy="4399384"/>
              </a:xfrm>
            </p:spPr>
            <p:txBody>
              <a:bodyPr/>
              <a:lstStyle/>
              <a:p>
                <a:pPr algn="l"/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Далее необходимо провести кривые, которые задаются следующим уравнением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anose="020206030504050203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cs typeface="Times New Roman" panose="02020603050405020304" pitchFamily="18" charset="0"/>
                      </a:rPr>
                      <m:t>)+(1−</m:t>
                    </m:r>
                    <m:r>
                      <a:rPr lang="en-US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l"/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[0, 1 ]</m:t>
                    </m:r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</m:t>
                    </m:r>
                    <m:r>
                      <a:rPr lang="ru-RU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𝛼</m:t>
                    </m:r>
                    <m:r>
                      <a:rPr lang="ru-RU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≤1</m:t>
                    </m:r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71600" y="1772816"/>
                <a:ext cx="6400800" cy="4399384"/>
              </a:xfrm>
              <a:blipFill rotWithShape="1">
                <a:blip r:embed="rId2"/>
                <a:stretch>
                  <a:fillRect l="-1429" t="-11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7" t="5604" r="15595" b="20106"/>
          <a:stretch/>
        </p:blipFill>
        <p:spPr>
          <a:xfrm>
            <a:off x="3347864" y="3212976"/>
            <a:ext cx="4942114" cy="288032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</p:spPr>
        <p:txBody>
          <a:bodyPr/>
          <a:lstStyle/>
          <a:p>
            <a:fld id="{366304CE-B82B-4AA5-8269-C2AA72606161}" type="slidenum">
              <a:rPr lang="ru-RU" smtClean="0"/>
              <a:pPr/>
              <a:t>12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231146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Алгоритмы. Построение сетки для четырёхугольника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В результате все пространство 4-угольника покрывается регулярной сеткой.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В нашем случае она представляется, как множество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ru-RU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ru-RU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5" t="7612" r="16071" b="20328"/>
          <a:stretch/>
        </p:blipFill>
        <p:spPr>
          <a:xfrm>
            <a:off x="2627784" y="2780928"/>
            <a:ext cx="4876800" cy="351608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13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19476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ru-RU" sz="4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sz="4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Рассмотрим простой случай генерации регулярной сетки для многоугольника </a:t>
            </a:r>
            <a:endParaRPr lang="en-US" sz="4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ru-RU" sz="4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en-US" sz="4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 = 3</a:t>
            </a:r>
            <a:r>
              <a:rPr lang="ru-RU" sz="4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4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14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120854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280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Алгоритм построения регулярной сетки для треугольника заключается в переходе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от треугольной геометрии к системе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четырехугольников.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Треугольник можно разделить 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на 3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четырехугольника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Результат построенной сетки будет зависеть от выбора точек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a, b, c, L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 descr="C:\Users\Elena\Desktop\Безымянный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52609"/>
            <a:ext cx="2592288" cy="210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01571"/>
            <a:ext cx="3322637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74154" y="238386"/>
            <a:ext cx="8229600" cy="6914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Алгоритмы. Построение сетки для треугольника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15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13768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720"/>
                <a:ext cx="8229600" cy="55682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Выбираем начальные точки a, b, c, располагающиеся по его сторонам, L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в его середине, из которой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впоследствии, проводятся разрезы ко всем сторонам треугольника.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ru-RU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ru-RU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/>
                            </a:rPr>
                            <m:t>𝐴</m:t>
                          </m:r>
                          <m:r>
                            <a:rPr lang="ru-RU" sz="2000" i="1">
                              <a:latin typeface="Cambria Math"/>
                            </a:rPr>
                            <m:t>+</m:t>
                          </m:r>
                          <m:r>
                            <a:rPr lang="ru-RU" sz="2000" i="1">
                              <a:latin typeface="Cambria Math"/>
                            </a:rPr>
                            <m:t>𝐵</m:t>
                          </m:r>
                        </m:num>
                        <m:den>
                          <m:r>
                            <a:rPr lang="ru-RU" sz="20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sz="2000" i="1">
                          <a:latin typeface="Cambria Math"/>
                        </a:rPr>
                        <m:t> </m:t>
                      </m:r>
                      <m:r>
                        <a:rPr lang="ru-RU" sz="200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ru-RU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ru-RU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  <m:r>
                            <a:rPr lang="ru-RU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𝐶</m:t>
                          </m:r>
                        </m:num>
                        <m:den>
                          <m:r>
                            <a:rPr lang="ru-RU" sz="20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i="1">
                            <a:latin typeface="Cambria Math"/>
                          </a:rPr>
                          <m:t>𝐴</m:t>
                        </m:r>
                        <m:r>
                          <a:rPr lang="ru-RU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ru-RU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ru-RU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ru-RU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ru-RU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					</a:t>
                </a:r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720"/>
                <a:ext cx="8229600" cy="5568280"/>
              </a:xfrm>
              <a:blipFill rotWithShape="1">
                <a:blip r:embed="rId2"/>
                <a:stretch>
                  <a:fillRect l="-1111" t="-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:\Documents\Учеба\5 курс (Магистратура)\2 сем\Kanban\Доки\Презентация\Картинки\egh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9" t="11541" r="16897" b="9124"/>
          <a:stretch/>
        </p:blipFill>
        <p:spPr bwMode="auto">
          <a:xfrm>
            <a:off x="3203848" y="2204864"/>
            <a:ext cx="4650751" cy="393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39552" y="17190"/>
            <a:ext cx="8229600" cy="792088"/>
          </a:xfrm>
        </p:spPr>
        <p:txBody>
          <a:bodyPr/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Алгоритмы. Декомпозиция треугольника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16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7761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Documents\Учеба\5 курс (Магистратура)\2 сем\Kanban\Доки\Презентация\Картинки\vsdv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6" t="8169" r="2400" b="5982"/>
          <a:stretch/>
        </p:blipFill>
        <p:spPr bwMode="auto">
          <a:xfrm>
            <a:off x="4139952" y="2708920"/>
            <a:ext cx="4421847" cy="354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/>
              <p:cNvSpPr txBox="1">
                <a:spLocks/>
              </p:cNvSpPr>
              <p:nvPr/>
            </p:nvSpPr>
            <p:spPr>
              <a:xfrm>
                <a:off x="443047" y="1169368"/>
                <a:ext cx="8449433" cy="54999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Для центральной точки пытаемся найти лучшую позицию среди локальных.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00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уточняется итерационно, путем ее сдвига на шаг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∆</m:t>
                    </m:r>
                  </m:oMath>
                </a14:m>
                <a:r>
                  <a:rPr lang="ru-RU" sz="200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по осям </a:t>
                </a:r>
                <a:r>
                  <a:rPr 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ru-RU" sz="200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и </a:t>
                </a:r>
                <a:r>
                  <a:rPr 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Y.</a:t>
                </a:r>
                <a:r>
                  <a:rPr lang="ru-RU" sz="200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Для каждого полученного значения оцениваем качество сетки и из них выбираем наибольшее. Итерация </a:t>
                </a:r>
                <a:r>
                  <a:rPr lang="ru-RU" sz="2000" dirty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повторяется до тех пор, пока </a:t>
                </a:r>
                <a:r>
                  <a:rPr lang="ru-RU" sz="2000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не придем в локальный оптимум.</a:t>
                </a:r>
                <a:endParaRPr lang="ru-RU" sz="2000" dirty="0">
                  <a:solidFill>
                    <a:schemeClr val="bg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+∆ , 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ru-RU" b="1" dirty="0">
                    <a:solidFill>
                      <a:schemeClr val="bg1">
                        <a:lumMod val="50000"/>
                      </a:schemeClr>
                    </a:solidFill>
                  </a:rPr>
                  <a:t/>
                </a:r>
                <a:br>
                  <a:rPr lang="ru-RU" b="1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+∆</m:t>
                        </m:r>
                      </m:e>
                    </m:d>
                  </m:oMath>
                </a14:m>
                <a:r>
                  <a:rPr lang="en-US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ru-RU" b="1" dirty="0">
                    <a:solidFill>
                      <a:schemeClr val="bg1">
                        <a:lumMod val="50000"/>
                      </a:schemeClr>
                    </a:solidFill>
                  </a:rPr>
                  <a:t/>
                </a:r>
                <a:br>
                  <a:rPr lang="ru-RU" b="1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3</m:t>
                        </m:r>
                      </m:sup>
                    </m:sSubSup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−∆ , 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ru-RU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                                         </a:t>
                </a:r>
                <a:r>
                  <a:rPr lang="en-US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   </a:t>
                </a:r>
                <a:r>
                  <a:rPr lang="ru-RU" sz="36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ru-RU" sz="36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4</m:t>
                        </m:r>
                      </m:sup>
                    </m:sSubSup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, </m:t>
                    </m:r>
                    <m:sSub>
                      <m:sSubPr>
                        <m:ctrlP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𝑦</m:t>
                    </m:r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−∆) </m:t>
                    </m:r>
                  </m:oMath>
                </a14:m>
                <a:r>
                  <a:rPr lang="en-US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ru-RU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(3)</m:t>
                    </m:r>
                  </m:oMath>
                </a14:m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	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		</a:t>
                </a:r>
                <a:endParaRPr lang="ru-RU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ru-RU" sz="4000" dirty="0" smtClean="0">
                    <a:latin typeface="Times New Roman" pitchFamily="18" charset="0"/>
                    <a:cs typeface="Times New Roman" pitchFamily="18" charset="0"/>
                  </a:rPr>
                  <a:t>                                        </a:t>
                </a:r>
                <a:r>
                  <a:rPr lang="en-US" sz="4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40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1             3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ru-RU" sz="1800" dirty="0" smtClean="0">
                    <a:latin typeface="Times New Roman" pitchFamily="18" charset="0"/>
                    <a:cs typeface="Times New Roman" pitchFamily="18" charset="0"/>
                  </a:rPr>
                  <a:t>                                                                                     </a:t>
                </a:r>
                <a:r>
                  <a:rPr lang="ru-RU" sz="6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1800" dirty="0" smtClean="0">
                    <a:latin typeface="Times New Roman" pitchFamily="18" charset="0"/>
                    <a:cs typeface="Times New Roman" pitchFamily="18" charset="0"/>
                  </a:rPr>
                  <a:t>              </a:t>
                </a:r>
                <a:endParaRPr lang="ru-RU" sz="1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47" y="1169368"/>
                <a:ext cx="8449433" cy="5499992"/>
              </a:xfrm>
              <a:prstGeom prst="rect">
                <a:avLst/>
              </a:prstGeom>
              <a:blipFill rotWithShape="1">
                <a:blip r:embed="rId3"/>
                <a:stretch>
                  <a:fillRect l="-722" t="-1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36945" y="339180"/>
            <a:ext cx="8229600" cy="792088"/>
          </a:xfrm>
        </p:spPr>
        <p:txBody>
          <a:bodyPr/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Алгоритмы. Оптимизация решения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17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24038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Алгоритмы. Построение сетки для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пятиугольника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Алгоритм построения регулярной сетки для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угольника основывается на его декомпозиции на треугольники и четырехугольники.</a:t>
            </a:r>
          </a:p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Рассмотрим несколько алгоритмов.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18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29799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Алгоритмы. Построение сетки для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>
                <a:latin typeface="Times New Roman" pitchFamily="18" charset="0"/>
                <a:cs typeface="Times New Roman" pitchFamily="18" charset="0"/>
              </a:rPr>
            </a:b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пятиугольника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Алгоритм 1: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декомпозируем пятиугольник на  5 треугольников.</a:t>
            </a:r>
          </a:p>
          <a:p>
            <a:pPr marL="0" indent="0"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Находим центр масс : суммируем все длины </a:t>
            </a:r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отрезков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по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и по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делим каждую суммы на 5 и складываем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Соединяем каждую вершину пятиугольника с центром</a:t>
            </a:r>
          </a:p>
          <a:p>
            <a:pPr marL="0" indent="0"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Получаем пятиугольник, который декомпозирован на пять треугольников</a:t>
            </a:r>
          </a:p>
          <a:p>
            <a:pPr marL="0" indent="0"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Строим сетку для каждого треугольника и получаем сетку для пятиугольника</a:t>
            </a:r>
          </a:p>
          <a:p>
            <a:pPr marL="0" indent="0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21088"/>
            <a:ext cx="2448272" cy="19738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035719"/>
            <a:ext cx="2520280" cy="234460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19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122404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Описание предметной области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21744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Теория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метода конечных элементов подразумевает обязательное разбиение исследуемой области на подобласти, то есть построение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расчетной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сетки.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Расчетные сетки могут быть:</a:t>
            </a:r>
          </a:p>
          <a:p>
            <a:pPr marL="0" indent="0" algn="just">
              <a:buNone/>
            </a:pPr>
            <a:endParaRPr lang="ru-RU" sz="1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В случаях, когда множество сеточных узлов является упорядоченными, расчетная сетка является </a:t>
            </a:r>
            <a:r>
              <a:rPr lang="ru-RU" sz="2000" i="1" dirty="0">
                <a:latin typeface="Times New Roman" pitchFamily="18" charset="0"/>
                <a:cs typeface="Times New Roman" pitchFamily="18" charset="0"/>
              </a:rPr>
              <a:t>регулярной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ru-RU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026391"/>
              </p:ext>
            </p:extLst>
          </p:nvPr>
        </p:nvGraphicFramePr>
        <p:xfrm>
          <a:off x="755576" y="2154156"/>
          <a:ext cx="77888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4408"/>
                <a:gridCol w="3894408"/>
              </a:tblGrid>
              <a:tr h="467392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 нерегулярными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регулярными.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  <a:tr h="19088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212976"/>
            <a:ext cx="1756942" cy="15841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12976"/>
            <a:ext cx="1756046" cy="158336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</a:t>
            </a:fld>
            <a:r>
              <a:rPr lang="ru-RU" dirty="0" smtClean="0"/>
              <a:t>-34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25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Алгоритмы. Построение сетки для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>
                <a:latin typeface="Times New Roman" pitchFamily="18" charset="0"/>
                <a:cs typeface="Times New Roman" pitchFamily="18" charset="0"/>
              </a:rPr>
            </a:b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пятиугольника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шаг данной декомпозиции это построение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звезды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вершинах пятиугольника</a:t>
            </a:r>
          </a:p>
          <a:p>
            <a:pPr marL="0" indent="0">
              <a:buNone/>
            </a:pP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5545" r="21000" b="9500"/>
          <a:stretch/>
        </p:blipFill>
        <p:spPr>
          <a:xfrm>
            <a:off x="3635896" y="2461566"/>
            <a:ext cx="4824536" cy="396058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20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1309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Алгоритмы. Построение сетки для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>
                <a:latin typeface="Times New Roman" pitchFamily="18" charset="0"/>
                <a:cs typeface="Times New Roman" pitchFamily="18" charset="0"/>
              </a:rPr>
            </a:b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пятиугольника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необходимо построить четырёхугольник и треугольники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построения сеток на этих фигурах описан выше.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9" t="7836" r="23444" b="11792"/>
          <a:stretch/>
        </p:blipFill>
        <p:spPr>
          <a:xfrm>
            <a:off x="1077866" y="3140968"/>
            <a:ext cx="3387868" cy="28122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2996952"/>
            <a:ext cx="3227287" cy="2826513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21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18928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solidFill>
                  <a:srgbClr val="2F5897"/>
                </a:solidFill>
                <a:latin typeface="Times New Roman" pitchFamily="18" charset="0"/>
                <a:cs typeface="Times New Roman" pitchFamily="18" charset="0"/>
              </a:rPr>
              <a:t>Алгоритмы. Построение сетки для </a:t>
            </a:r>
            <a:r>
              <a:rPr lang="en-US" sz="4000" dirty="0">
                <a:solidFill>
                  <a:srgbClr val="2F5897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>
                <a:solidFill>
                  <a:srgbClr val="2F5897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4000" dirty="0">
                <a:solidFill>
                  <a:srgbClr val="2F5897"/>
                </a:solidFill>
                <a:latin typeface="Times New Roman" pitchFamily="18" charset="0"/>
                <a:cs typeface="Times New Roman" pitchFamily="18" charset="0"/>
              </a:rPr>
              <a:t>пятиугольника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Алгоритм 3: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декомпозируем пятиугольник на треугольник и четырехугольник. Перебором, меняя начальную вершину, мы находим разбиение с максимальной оценкой качества полученной сетки.</a:t>
            </a:r>
          </a:p>
          <a:p>
            <a:pPr marL="0" indent="0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12976"/>
            <a:ext cx="4289936" cy="28060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18691"/>
            <a:ext cx="3228975" cy="260032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22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30711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8670"/>
          </a:xfrm>
        </p:spPr>
        <p:txBody>
          <a:bodyPr/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Описание программной системы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Реализовано  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выполнение следующих функций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endParaRPr lang="ru-RU" sz="29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Формирование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исходных данных с помощью пользовательского интерфейса.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Ввод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исходных данных через файл формата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Возможность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генерации сетки с учетом параметров (перечень параметров и допустимые значения должны быть согласованы в процессе работы в рамках данного ТЗ).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Возможность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задания значений параметров посредством пользовательского интерфейса (для 3-х и 4-х угольника регулярная сетка построится лишь одним способом)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построении регулярной сетки для многоугольника возможны различные декомпозиции</a:t>
            </a:r>
          </a:p>
          <a:p>
            <a:pPr marL="0" indent="0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пятиугольника с помощью пользовательского интерфейса можно установить такие декомпозиции: разбиение на треугольники, на два треугольника и 4-х угольник, на 5 4-х угольников.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Вывод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результатов работы системы на экран в графическом виде.</a:t>
            </a:r>
          </a:p>
          <a:p>
            <a:pPr marL="0" indent="0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             а) Отображение качества сетки путём раскрашивания её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градиентом</a:t>
            </a:r>
          </a:p>
          <a:p>
            <a:pPr marL="0" indent="0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б) Отображения числа, показывающего качество сетки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Сохранение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исходных входных данных и результатов расчетов в файле формата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23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28735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Описание программной системы</a:t>
            </a:r>
            <a:endParaRPr lang="ru-RU" sz="4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ходе разработки ПО было реализовано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11 интерфейсов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34 - классов</a:t>
            </a:r>
          </a:p>
          <a:p>
            <a:pPr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Общее число строк кода – 1280</a:t>
            </a:r>
          </a:p>
          <a:p>
            <a:pPr>
              <a:buFont typeface="Wingdings" pitchFamily="2" charset="2"/>
              <a:buChar char="q"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Ссылка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репозиторий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https://github.com/Slimperator/GMESH_1.0.git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24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1351518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ru-RU" dirty="0" smtClean="0"/>
              <a:t>Организация процесса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071327"/>
              </p:ext>
            </p:extLst>
          </p:nvPr>
        </p:nvGraphicFramePr>
        <p:xfrm>
          <a:off x="457200" y="764705"/>
          <a:ext cx="8229600" cy="591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830582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Александр</a:t>
                      </a:r>
                      <a:r>
                        <a:rPr lang="ru-RU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Климов</a:t>
                      </a:r>
                    </a:p>
                    <a:p>
                      <a:endParaRPr lang="ru-RU" b="1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Редакция ТЗ</a:t>
                      </a: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 класса генератора сетки</a:t>
                      </a: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Декомпозиция 5-ка</a:t>
                      </a: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Реализация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градиента</a:t>
                      </a:r>
                      <a:b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Реализация класса кривой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Алексей</a:t>
                      </a:r>
                      <a:r>
                        <a:rPr lang="ru-RU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Федотов</a:t>
                      </a:r>
                    </a:p>
                    <a:p>
                      <a:endParaRPr lang="ru-RU" b="1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Разработка архитектуры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Разработка прототипа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Организация обучения 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GIT</a:t>
                      </a:r>
                      <a:endParaRPr lang="ru-RU" sz="1600" b="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Альфа-тестирование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Реализация класса кривой</a:t>
                      </a:r>
                      <a:endParaRPr lang="ru-RU" sz="16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ru-RU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Ани </a:t>
                      </a:r>
                      <a:r>
                        <a:rPr lang="ru-RU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Киракосян</a:t>
                      </a:r>
                      <a:endParaRPr lang="ru-RU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ru-RU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Альфа-тестирование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Реализация класса кривой</a:t>
                      </a:r>
                      <a:endParaRPr lang="ru-RU" sz="16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контура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Тестирование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Функция очистки формы</a:t>
                      </a: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Декомпозиция 5-ка</a:t>
                      </a: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 тестовой базы</a:t>
                      </a: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 сценария и руководства пользователя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074074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Владимир Дронин</a:t>
                      </a:r>
                    </a:p>
                    <a:p>
                      <a:endParaRPr lang="ru-RU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функционала в 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UI</a:t>
                      </a:r>
                      <a:endParaRPr lang="ru-RU" sz="1600" b="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Реализация класса кривой</a:t>
                      </a: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Редакция ТЗ</a:t>
                      </a: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Работа с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Parser</a:t>
                      </a:r>
                      <a:endParaRPr lang="ru-RU" sz="16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«умного» генератора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 класса </a:t>
                      </a:r>
                      <a:r>
                        <a:rPr lang="ru-RU" sz="1600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отрисовки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сетки</a:t>
                      </a:r>
                    </a:p>
                    <a:p>
                      <a:endParaRPr lang="ru-RU" sz="16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Дарья Горшкова</a:t>
                      </a:r>
                    </a:p>
                    <a:p>
                      <a:endParaRPr lang="ru-RU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Организация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обучения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Kanban</a:t>
                      </a:r>
                      <a:endParaRPr lang="ru-RU" sz="1600" b="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Реализация класса кривой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 тестовой базы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Оценка качества сетки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Работа с 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Parser</a:t>
                      </a:r>
                      <a:endParaRPr lang="ru-RU" sz="1600" b="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Тестирование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Декомпозиция 5-ка,оптимизация</a:t>
                      </a:r>
                    </a:p>
                    <a:p>
                      <a:endParaRPr lang="ru-RU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Елена Кротова</a:t>
                      </a:r>
                    </a:p>
                    <a:p>
                      <a:endParaRPr lang="ru-RU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методики испытаний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Создание тестовой базы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Реализация класса кривой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Разработка прототипа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Реализация сценария</a:t>
                      </a:r>
                    </a:p>
                    <a:p>
                      <a:r>
                        <a:rPr lang="ru-RU" sz="1600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Отрисовка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цветных ячеек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Альфа-тестирование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Оптимизация на 3-ке</a:t>
                      </a:r>
                    </a:p>
                    <a:p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Декомпозиция 3-ка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25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232013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ru-RU" dirty="0"/>
              <a:t>Организация процесса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Работа с системой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Kanban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26</a:t>
            </a:fld>
            <a:r>
              <a:rPr lang="ru-RU" dirty="0"/>
              <a:t>-34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0" b="4293"/>
          <a:stretch/>
        </p:blipFill>
        <p:spPr bwMode="auto">
          <a:xfrm>
            <a:off x="467544" y="1844824"/>
            <a:ext cx="814063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199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8670"/>
          </a:xfrm>
        </p:spPr>
        <p:txBody>
          <a:bodyPr/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Программная реализация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4" t="12714" r="15143" b="18162"/>
          <a:stretch/>
        </p:blipFill>
        <p:spPr bwMode="auto">
          <a:xfrm>
            <a:off x="107504" y="1052736"/>
            <a:ext cx="8934451" cy="562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27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22992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Результаты эксперимента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336705"/>
              </p:ext>
            </p:extLst>
          </p:nvPr>
        </p:nvGraphicFramePr>
        <p:xfrm>
          <a:off x="457200" y="980728"/>
          <a:ext cx="8229600" cy="5112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416"/>
                <a:gridCol w="4827984"/>
                <a:gridCol w="2743200"/>
              </a:tblGrid>
              <a:tr h="790603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Декомпозиция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Значение оценки качества </a:t>
                      </a:r>
                      <a:endParaRPr lang="ru-RU" dirty="0"/>
                    </a:p>
                  </a:txBody>
                  <a:tcPr/>
                </a:tc>
              </a:tr>
              <a:tr h="2160982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0,81</a:t>
                      </a:r>
                      <a:endParaRPr lang="ru-RU" dirty="0"/>
                    </a:p>
                  </a:txBody>
                  <a:tcPr/>
                </a:tc>
              </a:tr>
              <a:tr h="2160982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0,63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4" t="26879" r="35559" b="36560"/>
          <a:stretch/>
        </p:blipFill>
        <p:spPr bwMode="auto">
          <a:xfrm>
            <a:off x="1187624" y="2132856"/>
            <a:ext cx="210277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7" t="26153" r="36597" b="36923"/>
          <a:stretch/>
        </p:blipFill>
        <p:spPr bwMode="auto">
          <a:xfrm>
            <a:off x="3725886" y="2132855"/>
            <a:ext cx="1923265" cy="151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0" t="26587" r="36053" b="36706"/>
          <a:stretch/>
        </p:blipFill>
        <p:spPr bwMode="auto">
          <a:xfrm>
            <a:off x="1236055" y="4221088"/>
            <a:ext cx="2202833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27156" r="36052" b="36966"/>
          <a:stretch/>
        </p:blipFill>
        <p:spPr bwMode="auto">
          <a:xfrm>
            <a:off x="3547487" y="4186828"/>
            <a:ext cx="2280062" cy="153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28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86172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Результаты эксперимента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041306"/>
              </p:ext>
            </p:extLst>
          </p:nvPr>
        </p:nvGraphicFramePr>
        <p:xfrm>
          <a:off x="457200" y="1052735"/>
          <a:ext cx="8229600" cy="4950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432"/>
                <a:gridCol w="4683968"/>
                <a:gridCol w="2743200"/>
              </a:tblGrid>
              <a:tr h="720081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Декомпозиция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Значение оценки качества </a:t>
                      </a:r>
                      <a:endParaRPr lang="ru-RU" dirty="0"/>
                    </a:p>
                  </a:txBody>
                  <a:tcPr/>
                </a:tc>
              </a:tr>
              <a:tr h="2115206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0,62</a:t>
                      </a:r>
                      <a:endParaRPr lang="ru-RU" dirty="0"/>
                    </a:p>
                  </a:txBody>
                  <a:tcPr/>
                </a:tc>
              </a:tr>
              <a:tr h="2115206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0,65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7" t="26655" r="36260" b="34286"/>
          <a:stretch/>
        </p:blipFill>
        <p:spPr bwMode="auto">
          <a:xfrm>
            <a:off x="1331639" y="2204863"/>
            <a:ext cx="2243733" cy="149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1" t="27884" r="37999" b="34852"/>
          <a:stretch/>
        </p:blipFill>
        <p:spPr bwMode="auto">
          <a:xfrm>
            <a:off x="3707904" y="2204865"/>
            <a:ext cx="2201360" cy="149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6" t="24104" r="33246" b="25174"/>
          <a:stretch/>
        </p:blipFill>
        <p:spPr bwMode="auto">
          <a:xfrm>
            <a:off x="1331639" y="4149080"/>
            <a:ext cx="1798522" cy="179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0" t="24197" r="33870" b="25493"/>
          <a:stretch/>
        </p:blipFill>
        <p:spPr bwMode="auto">
          <a:xfrm>
            <a:off x="3527884" y="4141324"/>
            <a:ext cx="1800199" cy="183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29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416891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ru-RU" sz="4800" dirty="0">
                <a:latin typeface="Times New Roman" pitchFamily="18" charset="0"/>
                <a:cs typeface="Times New Roman" pitchFamily="18" charset="0"/>
              </a:rPr>
              <a:t>Описание предметной области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052736"/>
            <a:ext cx="8496944" cy="489654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В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одномерном случае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элементы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сетки будут являться отрезками, в плоском случае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– множество ячеек двухмерной сетки.</a:t>
            </a:r>
            <a:r>
              <a:rPr lang="ru-RU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От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качества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расчетной сетки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зависит не только время расчетов, но 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их точность.</a:t>
            </a:r>
          </a:p>
          <a:p>
            <a:pPr marL="0" indent="0" algn="just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данной работе рассматриваются регулярные сетки с четырехугольной ячейкой.</a:t>
            </a:r>
          </a:p>
          <a:p>
            <a:pPr marL="0" indent="0" algn="just">
              <a:buNone/>
            </a:pPr>
            <a:r>
              <a:rPr lang="ru-RU" dirty="0"/>
              <a:t>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3</a:t>
            </a:fld>
            <a:r>
              <a:rPr lang="ru-RU" dirty="0" smtClean="0"/>
              <a:t>-34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2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Результаты эксперимента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227531"/>
              </p:ext>
            </p:extLst>
          </p:nvPr>
        </p:nvGraphicFramePr>
        <p:xfrm>
          <a:off x="457200" y="1052512"/>
          <a:ext cx="8229600" cy="4801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432"/>
                <a:gridCol w="4683968"/>
                <a:gridCol w="2743200"/>
              </a:tblGrid>
              <a:tr h="695585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Декомпозиция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Значение оценки качества </a:t>
                      </a:r>
                      <a:endParaRPr lang="ru-RU" dirty="0"/>
                    </a:p>
                  </a:txBody>
                  <a:tcPr/>
                </a:tc>
              </a:tr>
              <a:tr h="1824919">
                <a:tc>
                  <a:txBody>
                    <a:bodyPr/>
                    <a:lstStyle/>
                    <a:p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0,62</a:t>
                      </a:r>
                      <a:endParaRPr lang="ru-RU" dirty="0"/>
                    </a:p>
                  </a:txBody>
                  <a:tcPr/>
                </a:tc>
              </a:tr>
              <a:tr h="2280612">
                <a:tc>
                  <a:txBody>
                    <a:bodyPr/>
                    <a:lstStyle/>
                    <a:p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0,63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3" t="22098" r="42494" b="23636"/>
          <a:stretch/>
        </p:blipFill>
        <p:spPr bwMode="auto">
          <a:xfrm rot="5400000">
            <a:off x="1672335" y="1525690"/>
            <a:ext cx="1224136" cy="200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9" t="21895" r="42909" b="23664"/>
          <a:stretch/>
        </p:blipFill>
        <p:spPr bwMode="auto">
          <a:xfrm rot="5400000">
            <a:off x="4044782" y="1515771"/>
            <a:ext cx="1216310" cy="203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2" t="22305" r="22883" b="33236"/>
          <a:stretch/>
        </p:blipFill>
        <p:spPr bwMode="auto">
          <a:xfrm>
            <a:off x="1293470" y="3717032"/>
            <a:ext cx="2342425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2" t="22630" r="23117" b="33102"/>
          <a:stretch/>
        </p:blipFill>
        <p:spPr bwMode="auto">
          <a:xfrm>
            <a:off x="3635895" y="3717033"/>
            <a:ext cx="234032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30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330488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Результаты эксперимента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577006"/>
              </p:ext>
            </p:extLst>
          </p:nvPr>
        </p:nvGraphicFramePr>
        <p:xfrm>
          <a:off x="457200" y="980728"/>
          <a:ext cx="8229600" cy="525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424"/>
                <a:gridCol w="4680520"/>
                <a:gridCol w="2818656"/>
              </a:tblGrid>
              <a:tr h="648072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Декомпозиция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Значение оценки качества </a:t>
                      </a:r>
                      <a:endParaRPr lang="ru-RU" dirty="0"/>
                    </a:p>
                  </a:txBody>
                  <a:tcPr/>
                </a:tc>
              </a:tr>
              <a:tr h="2173175">
                <a:tc>
                  <a:txBody>
                    <a:bodyPr/>
                    <a:lstStyle/>
                    <a:p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0,70</a:t>
                      </a:r>
                      <a:endParaRPr lang="ru-RU" dirty="0"/>
                    </a:p>
                  </a:txBody>
                  <a:tcPr/>
                </a:tc>
              </a:tr>
              <a:tr h="2435337">
                <a:tc>
                  <a:txBody>
                    <a:bodyPr/>
                    <a:lstStyle/>
                    <a:p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0,61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4" t="22066" r="42649" b="40224"/>
          <a:stretch/>
        </p:blipFill>
        <p:spPr bwMode="auto">
          <a:xfrm>
            <a:off x="1310896" y="1844824"/>
            <a:ext cx="1805139" cy="184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2" t="22517" r="42597" b="40232"/>
          <a:stretch/>
        </p:blipFill>
        <p:spPr bwMode="auto">
          <a:xfrm>
            <a:off x="3660116" y="1844824"/>
            <a:ext cx="1847988" cy="184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4" t="22066" r="42649" b="40224"/>
          <a:stretch/>
        </p:blipFill>
        <p:spPr bwMode="auto">
          <a:xfrm>
            <a:off x="1331309" y="4077072"/>
            <a:ext cx="1805139" cy="184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1" t="23115" r="42753" b="40452"/>
          <a:stretch/>
        </p:blipFill>
        <p:spPr bwMode="auto">
          <a:xfrm>
            <a:off x="3779912" y="4155334"/>
            <a:ext cx="1725415" cy="17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31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2282645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Результаты эксперимента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548325"/>
              </p:ext>
            </p:extLst>
          </p:nvPr>
        </p:nvGraphicFramePr>
        <p:xfrm>
          <a:off x="467544" y="980728"/>
          <a:ext cx="8229600" cy="5156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432"/>
                <a:gridCol w="4683968"/>
                <a:gridCol w="2743200"/>
              </a:tblGrid>
              <a:tr h="720080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Декомпозиция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Значение оценки качества </a:t>
                      </a:r>
                      <a:endParaRPr lang="ru-RU" dirty="0"/>
                    </a:p>
                  </a:txBody>
                  <a:tcPr/>
                </a:tc>
              </a:tr>
              <a:tr h="2218133">
                <a:tc>
                  <a:txBody>
                    <a:bodyPr/>
                    <a:lstStyle/>
                    <a:p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0,59</a:t>
                      </a:r>
                      <a:endParaRPr lang="ru-RU" dirty="0"/>
                    </a:p>
                  </a:txBody>
                  <a:tcPr/>
                </a:tc>
              </a:tr>
              <a:tr h="2218133">
                <a:tc>
                  <a:txBody>
                    <a:bodyPr/>
                    <a:lstStyle/>
                    <a:p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mtClean="0"/>
                        <a:t>0,65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4" t="22066" r="42649" b="40224"/>
          <a:stretch/>
        </p:blipFill>
        <p:spPr bwMode="auto">
          <a:xfrm>
            <a:off x="1475656" y="1844824"/>
            <a:ext cx="1805139" cy="184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3" t="22352" r="42493" b="40144"/>
          <a:stretch/>
        </p:blipFill>
        <p:spPr bwMode="auto">
          <a:xfrm>
            <a:off x="3707904" y="1844824"/>
            <a:ext cx="1834535" cy="1853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32</a:t>
            </a:fld>
            <a:r>
              <a:rPr lang="ru-RU" dirty="0"/>
              <a:t>-34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21618" r="53559" b="43740"/>
          <a:stretch/>
        </p:blipFill>
        <p:spPr bwMode="auto">
          <a:xfrm>
            <a:off x="3753581" y="4077072"/>
            <a:ext cx="1970547" cy="1921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2" t="22995" r="53040" b="44096"/>
          <a:stretch/>
        </p:blipFill>
        <p:spPr bwMode="auto">
          <a:xfrm>
            <a:off x="1475656" y="4190479"/>
            <a:ext cx="1872208" cy="180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152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	1. 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огласованность узлов на ребрах в случае декомпозиции.</a:t>
            </a:r>
          </a:p>
          <a:p>
            <a:pPr marL="0" indent="0">
              <a:buNone/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	2. Декомпозиция в общем случае.</a:t>
            </a:r>
          </a:p>
          <a:p>
            <a:pPr marL="0" indent="0">
              <a:buNone/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	3. Произвольный случай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угольника.</a:t>
            </a:r>
          </a:p>
          <a:p>
            <a:pPr marL="0" indent="0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33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1538127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8670"/>
          </a:xfrm>
        </p:spPr>
        <p:txBody>
          <a:bodyPr/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Выводы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ходе данной работы был разработан программный инструмент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генерации регулярных сеток для плоских 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4-угольников, 3-угольников и 5-угольников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Были подготовлены  наборы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тестовых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примеров, разработаны алгоритмы и программная реализация; была проведена настройка и апробация алгоритма.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5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908720"/>
          </a:xfrm>
        </p:spPr>
        <p:txBody>
          <a:bodyPr/>
          <a:lstStyle/>
          <a:p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Описание предметной области</a:t>
            </a:r>
            <a:endParaRPr lang="ru-RU" sz="40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Экспертная оценка – чем «ближе» ячейки расчетной сетки к квадрату, тем выше её качество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Визуально, чем ближе цвет ячейки к красному, тем ниже качество.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503631"/>
              </p:ext>
            </p:extLst>
          </p:nvPr>
        </p:nvGraphicFramePr>
        <p:xfrm>
          <a:off x="683568" y="2924944"/>
          <a:ext cx="7848872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436"/>
                <a:gridCol w="3924436"/>
              </a:tblGrid>
              <a:tr h="488896">
                <a:tc>
                  <a:txBody>
                    <a:bodyPr/>
                    <a:lstStyle/>
                    <a:p>
                      <a:r>
                        <a:rPr lang="ru-RU" dirty="0" smtClean="0"/>
                        <a:t>Качественная сетка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Некачественная</a:t>
                      </a:r>
                      <a:r>
                        <a:rPr lang="ru-RU" baseline="0" dirty="0" smtClean="0"/>
                        <a:t> стека</a:t>
                      </a:r>
                      <a:endParaRPr lang="ru-RU" dirty="0"/>
                    </a:p>
                  </a:txBody>
                  <a:tcPr/>
                </a:tc>
              </a:tr>
              <a:tr h="260744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521649"/>
            <a:ext cx="2520280" cy="23364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29268" y="2940098"/>
            <a:ext cx="1944218" cy="349809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4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5245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ru-RU" dirty="0" smtClean="0"/>
              <a:t>Цель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Целью данной работы является разработка программного инструмента генерации регулярных сеток для плоских </a:t>
            </a:r>
          </a:p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4-угольников, 3-угольников и 5-угольников.</a:t>
            </a:r>
          </a:p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Задачи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Формализация задачи</a:t>
            </a:r>
          </a:p>
          <a:p>
            <a:pPr marL="457200" indent="-457200"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Подготовка набора тестовых примеров</a:t>
            </a:r>
          </a:p>
          <a:p>
            <a:pPr marL="457200" indent="-457200"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Разработка алгоритма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Программная реализация </a:t>
            </a:r>
          </a:p>
          <a:p>
            <a:pPr marL="457200" indent="-457200"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Настройка и апробация алгоритма</a:t>
            </a:r>
          </a:p>
          <a:p>
            <a:pPr marL="457200" indent="-4572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5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32301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/>
          <a:lstStyle/>
          <a:p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Постановка задачи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algn="just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Требуется разрезать всю внутреннюю область 4-угольника так, чтобы каждый 4-угольник по каждому ребру граничил ровно с одним 4-угольником. Данное разбиение будем называть 4-угольной сеткой. Точки 4-угольников будем называть узлами сетки, стороны соответственно ребрами сетки, а 4-угольники – ячейками сетки.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29000"/>
            <a:ext cx="4074964" cy="294519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6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7594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Постановка задачи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496944" cy="51125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b="1" dirty="0" smtClean="0">
                    <a:latin typeface="Times New Roman" pitchFamily="18" charset="0"/>
                    <a:cs typeface="Times New Roman" pitchFamily="18" charset="0"/>
                  </a:rPr>
                  <a:t>1.Исходные данные:</a:t>
                </a:r>
              </a:p>
              <a:p>
                <a:pPr marL="0" indent="0">
                  <a:buNone/>
                </a:pP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Вершины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n-</a:t>
                </a: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угольника описываются упорядоченным набором точек на плоскости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/>
                            <a:cs typeface="Times New Roman" pitchFamily="18" charset="0"/>
                          </a:rPr>
                          <m:t>р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/>
                        <a:cs typeface="Times New Roman" pitchFamily="18" charset="0"/>
                      </a:rPr>
                      <m:t>…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  <a:cs typeface="Times New Roman" pitchFamily="18" charset="0"/>
                          </a:rPr>
                          <m:t>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ru-RU" b="0" i="1" smtClean="0">
                        <a:latin typeface="Cambria Math"/>
                        <a:cs typeface="Times New Roman" pitchFamily="18" charset="0"/>
                      </a:rPr>
                      <m:t>), где </m:t>
                    </m:r>
                    <m:sSub>
                      <m:sSubPr>
                        <m:ctrlPr>
                          <a:rPr lang="ru-RU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=(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),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ru-RU" b="0" i="1" smtClean="0">
                        <a:latin typeface="Cambria Math"/>
                        <a:cs typeface="Times New Roman" pitchFamily="18" charset="0"/>
                      </a:rPr>
                      <m:t>Є</m:t>
                    </m:r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𝑅</m:t>
                    </m:r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ru-RU" i="1">
                        <a:latin typeface="Cambria Math"/>
                        <a:cs typeface="Times New Roman" pitchFamily="18" charset="0"/>
                      </a:rPr>
                      <m:t>Є</m:t>
                    </m:r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𝑅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1,…,n. n=4. </a:t>
                </a: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В общем случае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dirty="0">
                    <a:latin typeface="Times New Roman" pitchFamily="18" charset="0"/>
                    <a:cs typeface="Adobe Hebrew" pitchFamily="18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Adobe Hebrew" pitchFamily="18" charset="-79"/>
                  </a:rPr>
                  <a:t>{3,4,5}.</a:t>
                </a: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Ребра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-угольника описываются непрерывными кривыми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ru-RU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/>
                        <a:cs typeface="Times New Roman" pitchFamily="18" charset="0"/>
                      </a:rPr>
                      <m:t>…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ru-RU" i="1">
                        <a:latin typeface="Cambria Math"/>
                        <a:cs typeface="Times New Roman" pitchFamily="18" charset="0"/>
                      </a:rPr>
                      <m:t>)</m:t>
                    </m:r>
                    <m:r>
                      <a:rPr lang="ru-RU" b="0" i="1" smtClean="0">
                        <a:latin typeface="Cambria Math"/>
                        <a:cs typeface="Times New Roman" pitchFamily="18" charset="0"/>
                      </a:rPr>
                      <m:t>, заданными в параметрическом виде:   </m:t>
                    </m:r>
                    <m:sSub>
                      <m:sSubPr>
                        <m:ctrlPr>
                          <a:rPr lang="ru-RU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),  </m:t>
                    </m:r>
                  </m:oMath>
                </a14:m>
                <a:endParaRPr lang="ru-RU" b="0" i="1" dirty="0" smtClean="0">
                  <a:latin typeface="Cambria Math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:[0,1]</m:t>
                    </m:r>
                    <m:r>
                      <m:rPr>
                        <m:nor/>
                      </m:rPr>
                      <a:rPr lang="en-US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e>
                    </m:d>
                    <m:r>
                      <a:rPr lang="en-US">
                        <a:latin typeface="Cambria Math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1,…n-1;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e>
                    </m:d>
                    <m:r>
                      <a:rPr lang="en-US">
                        <a:latin typeface="Cambria Math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e>
                    </m:d>
                    <m:r>
                      <a:rPr lang="en-US">
                        <a:latin typeface="Cambria Math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ru-RU" b="0" i="0" smtClean="0">
                        <a:latin typeface="Cambria Math"/>
                        <a:cs typeface="Times New Roman" pitchFamily="18" charset="0"/>
                      </a:rPr>
                      <m:t>Заданный</m:t>
                    </m:r>
                  </m:oMath>
                </a14:m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 шаг сетки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∈ </m:t>
                    </m:r>
                  </m:oMath>
                </a14:m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ru-RU" i="1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ru-RU" i="1" dirty="0" smtClean="0">
                    <a:latin typeface="Times New Roman" pitchFamily="18" charset="0"/>
                    <a:cs typeface="Times New Roman" pitchFamily="18" charset="0"/>
                  </a:rPr>
                  <a:t> в диапазоне от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ru-RU" b="0" i="1" smtClean="0">
                        <a:latin typeface="Cambria Math"/>
                        <a:cs typeface="Times New Roman" pitchFamily="18" charset="0"/>
                      </a:rPr>
                      <m:t>до</m:t>
                    </m:r>
                    <m:sSup>
                      <m:sSup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</m:e>
                      <m:sup>
                        <m:r>
                          <a:rPr lang="ru-RU" b="0" i="1" smtClean="0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ru-RU" b="0" i="1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b="1" dirty="0" smtClean="0">
                    <a:latin typeface="Times New Roman" pitchFamily="18" charset="0"/>
                    <a:cs typeface="Times New Roman" pitchFamily="18" charset="0"/>
                  </a:rPr>
                  <a:t>2. Математический объект, </a:t>
                </a:r>
                <a:r>
                  <a:rPr lang="ru-RU" b="1" dirty="0">
                    <a:latin typeface="Times New Roman" pitchFamily="18" charset="0"/>
                    <a:cs typeface="Times New Roman" pitchFamily="18" charset="0"/>
                  </a:rPr>
                  <a:t>описывающий решение </a:t>
                </a:r>
                <a:r>
                  <a:rPr lang="ru-RU" b="1" dirty="0" smtClean="0">
                    <a:latin typeface="Times New Roman" pitchFamily="18" charset="0"/>
                    <a:cs typeface="Times New Roman" pitchFamily="18" charset="0"/>
                  </a:rPr>
                  <a:t>задачи:</a:t>
                </a:r>
                <a:r>
                  <a:rPr lang="en-US" dirty="0"/>
                  <a:t> 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Сетка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F(x)</a:t>
                </a: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 размером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ru-RU" i="1" smtClean="0">
                        <a:latin typeface="Cambria Math"/>
                        <a:cs typeface="Times New Roman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ru-RU" b="0" i="1" smtClean="0">
                        <a:latin typeface="Cambria Math"/>
                        <a:cs typeface="Times New Roman" pitchFamily="18" charset="0"/>
                      </a:rPr>
                      <m:t>описывается как</m:t>
                    </m:r>
                  </m:oMath>
                </a14:m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ru-RU" b="0" i="0" smtClean="0"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US" b="0" i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cs typeface="Times New Roman" pitchFamily="18" charset="0"/>
                      </a:rPr>
                      <m:t>i</m:t>
                    </m:r>
                    <m:r>
                      <a:rPr lang="en-US" b="0" i="0" smtClean="0">
                        <a:latin typeface="Cambria Math"/>
                        <a:cs typeface="Times New Roman" pitchFamily="18" charset="0"/>
                      </a:rPr>
                      <m:t>=1…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cs typeface="Times New Roman" pitchFamily="18" charset="0"/>
                      </a:rPr>
                      <m:t>j</m:t>
                    </m:r>
                    <m:r>
                      <a:rPr lang="en-US">
                        <a:latin typeface="Cambria Math"/>
                        <a:cs typeface="Times New Roman" pitchFamily="18" charset="0"/>
                      </a:rPr>
                      <m:t>=1…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Times New Roman" pitchFamily="18" charset="0"/>
                      </a:rPr>
                      <m:t>.</m:t>
                    </m:r>
                    <m:r>
                      <a:rPr lang="en-US" i="1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ru-RU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AutoNum type="arabicPeriod"/>
                </a:pPr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AutoNum type="arabicPeriod"/>
                </a:pPr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496944" cy="5112568"/>
              </a:xfrm>
              <a:blipFill rotWithShape="1">
                <a:blip r:embed="rId2"/>
                <a:stretch>
                  <a:fillRect l="-933" t="-1313" r="-9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7</a:t>
            </a:fld>
            <a:r>
              <a:rPr lang="ru-RU" dirty="0"/>
              <a:t>-34</a:t>
            </a:r>
          </a:p>
        </p:txBody>
      </p:sp>
    </p:spTree>
    <p:extLst>
      <p:ext uri="{BB962C8B-B14F-4D97-AF65-F5344CB8AC3E}">
        <p14:creationId xmlns:p14="http://schemas.microsoft.com/office/powerpoint/2010/main" val="7594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Постановка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51454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>
                    <a:latin typeface="Times New Roman" pitchFamily="18" charset="0"/>
                    <a:cs typeface="Times New Roman" pitchFamily="18" charset="0"/>
                  </a:rPr>
                  <a:t>3.Ограничения:</a:t>
                </a:r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3.1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+1,</m:t>
                        </m:r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18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1800" dirty="0" smtClean="0">
                    <a:latin typeface="Times New Roman" pitchFamily="18" charset="0"/>
                    <a:cs typeface="Times New Roman" pitchFamily="18" charset="0"/>
                  </a:rPr>
                  <a:t>≤</a:t>
                </a:r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 h</a:t>
                </a:r>
              </a:p>
              <a:p>
                <a:pPr marL="0" indent="0">
                  <a:buNone/>
                </a:pPr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     </a:t>
                </a:r>
                <a:r>
                  <a:rPr lang="ru-RU" sz="1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d </a:t>
                </a:r>
                <a:r>
                  <a:rPr lang="en-US" sz="180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1800" dirty="0">
                    <a:latin typeface="Times New Roman" pitchFamily="18" charset="0"/>
                    <a:cs typeface="Times New Roman" pitchFamily="18" charset="0"/>
                  </a:rPr>
                  <a:t>≤</a:t>
                </a:r>
                <a:r>
                  <a:rPr 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h , i = 1,…,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  <a:cs typeface="Times New Roman" pitchFamily="18" charset="0"/>
                      </a:rPr>
                      <m:t>−1</m:t>
                    </m:r>
                    <m:r>
                      <a:rPr lang="en-US" sz="1800" b="0" i="0" smtClean="0">
                        <a:latin typeface="Cambria Math"/>
                        <a:cs typeface="Times New Roman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  <a:cs typeface="Times New Roman" pitchFamily="18" charset="0"/>
                      </a:rPr>
                      <m:t>j</m:t>
                    </m:r>
                    <m:r>
                      <a:rPr lang="en-US" sz="1800" b="0" i="0" smtClean="0">
                        <a:latin typeface="Cambria Math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latin typeface="Times New Roman" pitchFamily="18" charset="0"/>
                    <a:cs typeface="Times New Roman" pitchFamily="18" charset="0"/>
                  </a:rPr>
                  <a:t>1,…,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/>
                        <a:cs typeface="Times New Roman" pitchFamily="18" charset="0"/>
                      </a:rPr>
                      <m:t>−1</m:t>
                    </m:r>
                    <m:r>
                      <a:rPr lang="en-US" sz="1800" b="0" i="1" smtClean="0"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1800" b="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d(a, b) 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𝑎𝑥</m:t>
                            </m:r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𝑏𝑥</m:t>
                            </m:r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𝑎𝑦</m:t>
                            </m:r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 −</m:t>
                            </m:r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𝑏𝑦</m:t>
                            </m:r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3.2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/>
                        <a:cs typeface="Times New Roman" pitchFamily="18" charset="0"/>
                      </a:rPr>
                      <m:t>∃ </m:t>
                    </m:r>
                  </m:oMath>
                </a14:m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ru-RU" sz="1800" dirty="0" smtClean="0"/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/>
                      </a:rPr>
                      <m:t>∈</m:t>
                    </m:r>
                  </m:oMath>
                </a14:m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 [0,1]: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(t)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</a:p>
              <a:p>
                <a:pPr>
                  <a:buFont typeface="+mj-lt"/>
                  <a:buAutoNum type="arabicParenR"/>
                </a:pPr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1,</m:t>
                        </m:r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i="1" dirty="0" smtClean="0">
                  <a:latin typeface="Cambria Math"/>
                  <a:cs typeface="Times New Roman" pitchFamily="18" charset="0"/>
                </a:endParaRPr>
              </a:p>
              <a:p>
                <a:pPr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ru-RU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u-RU" sz="1800" i="1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endParaRPr lang="en-US" sz="1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ru-RU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1800" i="1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sz="1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 i = 1,…</a:t>
                </a:r>
                <a:r>
                  <a:rPr 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 , j </a:t>
                </a:r>
                <a:r>
                  <a:rPr lang="en-US" sz="1800" dirty="0">
                    <a:latin typeface="Times New Roman" pitchFamily="18" charset="0"/>
                    <a:cs typeface="Times New Roman" pitchFamily="18" charset="0"/>
                  </a:rPr>
                  <a:t>= 1,…</a:t>
                </a:r>
                <a:r>
                  <a:rPr lang="en-US" sz="18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800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18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endParaRPr lang="ru-RU" sz="1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5145435"/>
              </a:xfrm>
              <a:blipFill rotWithShape="1">
                <a:blip r:embed="rId2"/>
                <a:stretch>
                  <a:fillRect l="-1111" t="-9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8</a:t>
            </a:fld>
            <a:r>
              <a:rPr lang="ru-RU" dirty="0"/>
              <a:t>-34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1" t="15995" r="43838" b="47210"/>
          <a:stretch/>
        </p:blipFill>
        <p:spPr>
          <a:xfrm>
            <a:off x="6146486" y="1052736"/>
            <a:ext cx="2187749" cy="23042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1" t="11860" r="27558" b="13722"/>
          <a:stretch/>
        </p:blipFill>
        <p:spPr>
          <a:xfrm>
            <a:off x="4347053" y="3506763"/>
            <a:ext cx="3324145" cy="280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ru-RU" sz="4000" dirty="0" smtClean="0"/>
              <a:t>Критерии задачи. Качество сетки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492941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Качество регулярной сетки определяется «близостью» ячеек сетки к квадрату.</a:t>
                </a:r>
              </a:p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f(x, i, j) = 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=1,4</m:t>
                            </m:r>
                          </m:sub>
                        </m:sSub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=1,4</m:t>
                            </m:r>
                          </m:sub>
                        </m:sSub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+(1-α)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=1,4</m:t>
                            </m:r>
                          </m:sub>
                        </m:sSub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=1,4</m:t>
                            </m:r>
                          </m:sub>
                        </m:sSub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где 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0 ≤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α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 ≤ </a:t>
                </a: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параметр свертки.</a:t>
                </a:r>
              </a:p>
              <a:p>
                <a:pPr marL="0" indent="0">
                  <a:buNone/>
                </a:pPr>
                <a:endParaRPr lang="ru-RU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1900" dirty="0" smtClean="0">
                    <a:latin typeface="Times New Roman" pitchFamily="18" charset="0"/>
                    <a:cs typeface="Times New Roman" pitchFamily="18" charset="0"/>
                  </a:rPr>
                  <a:t>f(x</a:t>
                </a:r>
                <a:r>
                  <a:rPr lang="en-US" sz="1900" dirty="0">
                    <a:latin typeface="Times New Roman" pitchFamily="18" charset="0"/>
                    <a:cs typeface="Times New Roman" pitchFamily="18" charset="0"/>
                  </a:rPr>
                  <a:t>, i, j</a:t>
                </a:r>
                <a:r>
                  <a:rPr lang="en-US" sz="19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ru-RU" sz="1900" dirty="0" smtClean="0">
                    <a:latin typeface="Times New Roman" pitchFamily="18" charset="0"/>
                    <a:cs typeface="Times New Roman" pitchFamily="18" charset="0"/>
                  </a:rPr>
                  <a:t> принимает значение от 0 до 1. Его </a:t>
                </a:r>
              </a:p>
              <a:p>
                <a:pPr marL="0" indent="0">
                  <a:buNone/>
                </a:pPr>
                <a:r>
                  <a:rPr lang="ru-RU" sz="1900" dirty="0" smtClean="0">
                    <a:latin typeface="Times New Roman" pitchFamily="18" charset="0"/>
                    <a:cs typeface="Times New Roman" pitchFamily="18" charset="0"/>
                  </a:rPr>
                  <a:t>Будем считать оценкой качества ячейки </a:t>
                </a:r>
                <a:r>
                  <a:rPr lang="en-US" sz="1900" dirty="0">
                    <a:latin typeface="Times New Roman" pitchFamily="18" charset="0"/>
                    <a:cs typeface="Times New Roman" pitchFamily="18" charset="0"/>
                  </a:rPr>
                  <a:t>f(x, i, j</a:t>
                </a:r>
                <a:r>
                  <a:rPr lang="en-US" sz="19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ru-RU" sz="19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sz="1900" dirty="0" smtClean="0">
                    <a:latin typeface="Times New Roman" pitchFamily="18" charset="0"/>
                    <a:cs typeface="Times New Roman" pitchFamily="18" charset="0"/>
                  </a:rPr>
                  <a:t>Чем ближе оно к 1,тем выше качество</a:t>
                </a:r>
              </a:p>
              <a:p>
                <a:pPr marL="0" indent="0">
                  <a:buNone/>
                </a:pPr>
                <a:r>
                  <a:rPr lang="ru-RU" sz="1900" dirty="0" smtClean="0">
                    <a:latin typeface="Times New Roman" pitchFamily="18" charset="0"/>
                    <a:cs typeface="Times New Roman" pitchFamily="18" charset="0"/>
                  </a:rPr>
                  <a:t>(тем ближе ячейка к квадрату).</a:t>
                </a:r>
                <a:r>
                  <a:rPr lang="en-US" sz="19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ru-RU" sz="19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F(x) =</a:t>
                </a:r>
                <a:r>
                  <a:rPr lang="ru-RU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−1)(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cs typeface="Times New Roman" pitchFamily="18" charset="0"/>
                          </a:rPr>
                          <m:t>−1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i="1" smtClean="0">
                            <a:latin typeface="Cambria Math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ru-RU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  <a:cs typeface="Times New Roman" pitchFamily="18" charset="0"/>
                              </a:rPr>
                              <m:t>=1,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cs typeface="Times New Roman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ru-RU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:endParaRPr lang="ru-RU" sz="1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:endParaRPr lang="ru-RU" sz="1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:endParaRPr lang="ru-RU" sz="1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:endParaRPr lang="ru-RU" sz="1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4929411"/>
              </a:xfrm>
              <a:blipFill rotWithShape="1">
                <a:blip r:embed="rId2"/>
                <a:stretch>
                  <a:fillRect l="-1111" t="-989" r="-10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04CE-B82B-4AA5-8269-C2AA72606161}" type="slidenum">
              <a:rPr lang="ru-RU" smtClean="0"/>
              <a:pPr/>
              <a:t>9</a:t>
            </a:fld>
            <a:r>
              <a:rPr lang="ru-RU" dirty="0"/>
              <a:t>-34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r="12380"/>
          <a:stretch/>
        </p:blipFill>
        <p:spPr>
          <a:xfrm>
            <a:off x="6156176" y="1853298"/>
            <a:ext cx="2626242" cy="270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5515</TotalTime>
  <Words>1535</Words>
  <Application>Microsoft Office PowerPoint</Application>
  <PresentationFormat>Экран (4:3)</PresentationFormat>
  <Paragraphs>305</Paragraphs>
  <Slides>34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Исполнительная</vt:lpstr>
      <vt:lpstr>   Спецсеминар магистров 1 года обучения Генерация регулярных сеток для плоских  N-угольников</vt:lpstr>
      <vt:lpstr>Описание предметной области</vt:lpstr>
      <vt:lpstr>Описание предметной области</vt:lpstr>
      <vt:lpstr>Описание предметной области</vt:lpstr>
      <vt:lpstr>Цель работы</vt:lpstr>
      <vt:lpstr>Постановка задачи</vt:lpstr>
      <vt:lpstr>          Постановка задачи</vt:lpstr>
      <vt:lpstr>Постановка задачи</vt:lpstr>
      <vt:lpstr>Критерии задачи. Качество сетки</vt:lpstr>
      <vt:lpstr>Презентация PowerPoint</vt:lpstr>
      <vt:lpstr>Алгоритмы. Построение сетки для четырёхугольника</vt:lpstr>
      <vt:lpstr>Алгоритмы. Построение сетки для четырёхугольника</vt:lpstr>
      <vt:lpstr>Алгоритмы. Построение сетки для четырёхугольника</vt:lpstr>
      <vt:lpstr>Презентация PowerPoint</vt:lpstr>
      <vt:lpstr>Презентация PowerPoint</vt:lpstr>
      <vt:lpstr>Алгоритмы. Декомпозиция треугольника</vt:lpstr>
      <vt:lpstr>Алгоритмы. Оптимизация решения</vt:lpstr>
      <vt:lpstr>Алгоритмы. Построение сетки для  пятиугольника</vt:lpstr>
      <vt:lpstr>Алгоритмы. Построение сетки для  пятиугольника</vt:lpstr>
      <vt:lpstr>Алгоритмы. Построение сетки для  пятиугольника</vt:lpstr>
      <vt:lpstr>Алгоритмы. Построение сетки для  пятиугольника</vt:lpstr>
      <vt:lpstr>Алгоритмы. Построение сетки для  пятиугольника</vt:lpstr>
      <vt:lpstr>Описание программной системы</vt:lpstr>
      <vt:lpstr>Описание программной системы</vt:lpstr>
      <vt:lpstr>Организация процесса</vt:lpstr>
      <vt:lpstr>Организация процесса</vt:lpstr>
      <vt:lpstr>Программная реализация</vt:lpstr>
      <vt:lpstr>Результаты эксперимента</vt:lpstr>
      <vt:lpstr>Результаты эксперимента</vt:lpstr>
      <vt:lpstr>Результаты эксперимента</vt:lpstr>
      <vt:lpstr>Результаты эксперимента</vt:lpstr>
      <vt:lpstr>Результаты эксперимента</vt:lpstr>
      <vt:lpstr>Перспективы</vt:lpstr>
      <vt:lpstr>Выводы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Ани</cp:lastModifiedBy>
  <cp:revision>98</cp:revision>
  <dcterms:created xsi:type="dcterms:W3CDTF">2016-04-18T17:47:30Z</dcterms:created>
  <dcterms:modified xsi:type="dcterms:W3CDTF">2016-05-30T20:03:03Z</dcterms:modified>
</cp:coreProperties>
</file>